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4"/>
  </p:notesMasterIdLst>
  <p:handoutMasterIdLst>
    <p:handoutMasterId r:id="rId15"/>
  </p:handoutMasterIdLst>
  <p:sldIdLst>
    <p:sldId id="307" r:id="rId2"/>
    <p:sldId id="309" r:id="rId3"/>
    <p:sldId id="310" r:id="rId4"/>
    <p:sldId id="259" r:id="rId5"/>
    <p:sldId id="283" r:id="rId6"/>
    <p:sldId id="287" r:id="rId7"/>
    <p:sldId id="302" r:id="rId8"/>
    <p:sldId id="312" r:id="rId9"/>
    <p:sldId id="311" r:id="rId10"/>
    <p:sldId id="313" r:id="rId11"/>
    <p:sldId id="314" r:id="rId12"/>
    <p:sldId id="31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91362F-244F-404F-8A2F-97F207EAF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13C6D-BE34-47E4-A744-86BADC0C67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B2292A-2E18-4DBE-8395-C918A8031651}" type="datetime1">
              <a:rPr lang="en-US" altLang="en-US"/>
              <a:pPr>
                <a:defRPr/>
              </a:pPr>
              <a:t>5/3/2020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243E-F602-45F8-8DA5-6E97B3046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85491-996E-471A-B419-8D2724A1D2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635998-2EE7-4D5D-8F62-B9B98A34BF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C6AE01-9EF4-48BE-A843-BE4E90445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91220-FC28-4083-86E3-63C3FBC249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7B1642-DEC8-403A-B99F-6C12DC104559}" type="datetime1">
              <a:rPr lang="en-US" altLang="en-US"/>
              <a:pPr>
                <a:defRPr/>
              </a:pPr>
              <a:t>5/3/2020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8BE310-7CC6-4679-A58A-8CFB657CD1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0AD0AE-702D-4B29-821C-64708F790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A9BBB-D41D-4259-901E-CD749BF7A6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FA658-AAB3-4AC4-9BF1-323C4F73E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ED8C98D-5797-44B1-A456-D1E341E259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ＭＳ Ｐゴシック" pitchFamily="-10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EFCE14B-BE4B-4DC9-A2F3-1AF8CBC9A4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1980DE7-D5AF-4E2B-8363-480D55ADE2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EB3AB1F-8A5A-41BA-BCF7-A2C474F03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A11645-54B5-4F9E-B913-CDCD58C3DB7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B9AB2A8-9DFB-43D9-9F3D-26B30FEC5E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56376273-7182-4307-9C64-8D14C249A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DD471A9-2EA9-4BDC-97B0-4BFC9D848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4FC07F-ACEF-4070-A0F7-716B882278E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952E6371-FB2E-445F-8F0A-EDDF24EB4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6C4FB14F-AE5E-40F2-B57D-A7B2B9043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Color-coded to show where the numbers come from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84005788-F7EB-48E5-A137-85D458124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2A17D7-FB46-4E50-85DA-208F882D208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D2F0E296-33C0-4F2D-9651-757A8AD99C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5DDB1C00-8FA0-489C-BB5D-9BA45A842D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97B569B7-E958-43C1-8D82-39E2A9D3E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3E6367-8906-4BC8-A9F4-1FB49E75FB3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D2F0E296-33C0-4F2D-9651-757A8AD99C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5DDB1C00-8FA0-489C-BB5D-9BA45A842D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97B569B7-E958-43C1-8D82-39E2A9D3E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3E6367-8906-4BC8-A9F4-1FB49E75FB32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85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D3CE65-F054-4FE3-8D39-A7C79CF39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8900"/>
            <a:ext cx="792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5" name="Picture 5" descr="SCORE Logo 2015-R-Tagline.png">
            <a:extLst>
              <a:ext uri="{FF2B5EF4-FFF2-40B4-BE49-F238E27FC236}">
                <a16:creationId xmlns:a16="http://schemas.microsoft.com/office/drawing/2014/main" id="{5A42A223-DC16-4A2B-9954-76C71C99D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43013"/>
            <a:ext cx="45720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5912"/>
            <a:ext cx="7772400" cy="13677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2456"/>
            <a:ext cx="6400800" cy="9008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0D91E66-59FE-4602-A4A6-03F9A22EC9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90F370-E88A-4DC7-B9D4-541501115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5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6125" y="3121025"/>
            <a:ext cx="7026275" cy="384175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6125" y="1401762"/>
            <a:ext cx="8229600" cy="8080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46125" y="2127250"/>
            <a:ext cx="7604125" cy="539750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rgbClr val="ACC3D4"/>
                </a:solidFill>
                <a:latin typeface="Gill Sans" pitchFamily="43" charset="0"/>
                <a:ea typeface="ＭＳ Ｐゴシック" pitchFamily="43" charset="-128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87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2A543-F290-4FDC-ADB0-CC83AFA055F8}"/>
              </a:ext>
            </a:extLst>
          </p:cNvPr>
          <p:cNvSpPr txBox="1">
            <a:spLocks/>
          </p:cNvSpPr>
          <p:nvPr userDrawn="1"/>
        </p:nvSpPr>
        <p:spPr>
          <a:xfrm>
            <a:off x="5119688" y="630872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693443A-D49B-421C-ADA2-7106F91EE413}" type="slidenum">
              <a:rPr lang="en-US" altLang="en-US" sz="1400">
                <a:solidFill>
                  <a:schemeClr val="bg1"/>
                </a:solidFill>
                <a:latin typeface="Gill Sans MT" panose="020B0502020104020203" pitchFamily="34" charset="0"/>
              </a:rPr>
              <a:pPr algn="r" eaLnBrk="1" hangingPunct="1"/>
              <a:t>‹#›</a:t>
            </a:fld>
            <a:endParaRPr lang="en-US" altLang="en-US" sz="1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3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5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19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31599-C7CA-428C-96A0-D1D8FD3B7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730F25-771B-4718-AFE1-00C1A7800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B5BA38-8AD5-4EEA-98AC-85F4F1D41C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3210AA-86E1-4792-8025-DED0C4F3C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38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28611"/>
          </a:xfrm>
        </p:spPr>
        <p:txBody>
          <a:bodyPr/>
          <a:lstStyle>
            <a:lvl1pPr>
              <a:buClr>
                <a:schemeClr val="accent4"/>
              </a:buClr>
              <a:defRPr sz="2400">
                <a:solidFill>
                  <a:schemeClr val="accent4"/>
                </a:solidFill>
              </a:defRPr>
            </a:lvl1pPr>
            <a:lvl2pPr>
              <a:buClr>
                <a:schemeClr val="accent4"/>
              </a:buClr>
              <a:defRPr sz="2000">
                <a:solidFill>
                  <a:schemeClr val="accent4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452"/>
          </a:xfrm>
        </p:spPr>
        <p:txBody>
          <a:bodyPr/>
          <a:lstStyle>
            <a:lvl1pPr>
              <a:buClr>
                <a:schemeClr val="accent4"/>
              </a:buCl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97DDB62-A4DF-4C82-A119-271B13FA9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A2E5F5-DC3C-43F6-815C-0461FCA61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10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E143CF2-AF52-4DEA-A90B-B6BB8A522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D7A524-116B-4418-BD84-AA5AB3542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13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3EA5EA7-8EED-4368-BBFA-AEED6BA85E58}"/>
              </a:ext>
            </a:extLst>
          </p:cNvPr>
          <p:cNvSpPr txBox="1">
            <a:spLocks/>
          </p:cNvSpPr>
          <p:nvPr/>
        </p:nvSpPr>
        <p:spPr>
          <a:xfrm>
            <a:off x="457200" y="161925"/>
            <a:ext cx="8229600" cy="925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spc="-100">
                <a:solidFill>
                  <a:schemeClr val="tx1"/>
                </a:solidFill>
                <a:latin typeface="Gill Sans MT" pitchFamily="34" charset="0"/>
                <a:ea typeface="ＭＳ Ｐゴシック" pitchFamily="-110" charset="-128"/>
                <a:cs typeface="Gill Sans MT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9100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288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31382"/>
            <a:ext cx="3008313" cy="3481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B3872BE-6090-443C-9A03-BBE29A07F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3B5AB-F2CB-4502-8F1E-B14EBE04A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04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489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28800" y="1524000"/>
            <a:ext cx="5486400" cy="32766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34656-BF84-4CCB-B95E-83B50B2B7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31D6E2-E0CB-4005-A80F-D6A476007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66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1A8C269-C123-4BEC-A615-85FD0FEDE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67749-5B1F-4EEB-B708-946D11711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8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15D2F-E4A5-4476-A5AB-4E431D44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92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A174F-C6D9-4B87-A3EA-AFC90D596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14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9850-A17A-4AB2-9E4D-6CD63C35D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9688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DFB58B31-6F5C-4669-800A-6503EB5D65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47" r:id="rId3"/>
    <p:sldLayoutId id="2147483948" r:id="rId4"/>
    <p:sldLayoutId id="2147483949" r:id="rId5"/>
    <p:sldLayoutId id="2147483950" r:id="rId6"/>
    <p:sldLayoutId id="2147483955" r:id="rId7"/>
    <p:sldLayoutId id="2147483951" r:id="rId8"/>
    <p:sldLayoutId id="2147483952" r:id="rId9"/>
    <p:sldLayoutId id="2147483956" r:id="rId10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 spc="-100">
          <a:solidFill>
            <a:schemeClr val="tx1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ＭＳ Ｐゴシック" pitchFamily="-110" charset="-128"/>
          <a:cs typeface="Gill Sans MT" panose="020B0502020104020203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ＭＳ Ｐゴシック" pitchFamily="-110" charset="-128"/>
          <a:cs typeface="Gill Sans MT" panose="020B0502020104020203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ＭＳ Ｐゴシック" pitchFamily="-110" charset="-128"/>
          <a:cs typeface="Gill Sans MT" panose="020B0502020104020203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ＭＳ Ｐゴシック" pitchFamily="-110" charset="-128"/>
          <a:cs typeface="Gill Sans MT" panose="020B0502020104020203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spc="-50">
          <a:solidFill>
            <a:schemeClr val="tx2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2A2517"/>
        </a:buClr>
        <a:buFont typeface="Arial" panose="020B0604020202020204" pitchFamily="34" charset="0"/>
        <a:buChar char="–"/>
        <a:defRPr sz="2800" kern="1200" spc="-50">
          <a:solidFill>
            <a:srgbClr val="2A2517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2A2517"/>
        </a:buClr>
        <a:buFont typeface="Arial" panose="020B0604020202020204" pitchFamily="34" charset="0"/>
        <a:buChar char="•"/>
        <a:defRPr sz="2400" kern="1200" spc="-50">
          <a:solidFill>
            <a:srgbClr val="2A2517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2A2517"/>
        </a:buClr>
        <a:buFont typeface="Arial" panose="020B0604020202020204" pitchFamily="34" charset="0"/>
        <a:buChar char="–"/>
        <a:defRPr sz="2000" kern="1200" spc="-50">
          <a:solidFill>
            <a:srgbClr val="2A2517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2A2517"/>
        </a:buClr>
        <a:buFont typeface="Arial" panose="020B0604020202020204" pitchFamily="34" charset="0"/>
        <a:buChar char="»"/>
        <a:defRPr sz="2000" kern="1200" spc="-50">
          <a:solidFill>
            <a:srgbClr val="2A2517"/>
          </a:solidFill>
          <a:latin typeface="Gill Sans MT" pitchFamily="34" charset="0"/>
          <a:ea typeface="ＭＳ Ｐゴシック" pitchFamily="-110" charset="-128"/>
          <a:cs typeface="Gill Sans MT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2883F2-D97C-4468-8E4B-9EB04502C4BB}"/>
              </a:ext>
            </a:extLst>
          </p:cNvPr>
          <p:cNvSpPr txBox="1">
            <a:spLocks/>
          </p:cNvSpPr>
          <p:nvPr/>
        </p:nvSpPr>
        <p:spPr>
          <a:xfrm>
            <a:off x="457200" y="1376363"/>
            <a:ext cx="8181975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600" kern="1200" cap="small" spc="-100" baseline="0">
                <a:solidFill>
                  <a:schemeClr val="tx1"/>
                </a:solidFill>
                <a:latin typeface="Gill Sans MT" pitchFamily="34" charset="0"/>
                <a:ea typeface="ＭＳ Ｐゴシック" pitchFamily="-110" charset="-128"/>
                <a:cs typeface="Gill Sans MT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-103" charset="0"/>
                <a:ea typeface="ＭＳ Ｐゴシック" pitchFamily="-110" charset="-128"/>
                <a:cs typeface="Gill Sans MT" panose="020B0502020104020203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-103" charset="0"/>
                <a:ea typeface="ＭＳ Ｐゴシック" pitchFamily="-110" charset="-128"/>
                <a:cs typeface="Gill Sans MT" panose="020B0502020104020203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-103" charset="0"/>
                <a:ea typeface="ＭＳ Ｐゴシック" pitchFamily="-110" charset="-128"/>
                <a:cs typeface="Gill Sans MT" panose="020B0502020104020203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-103" charset="0"/>
                <a:ea typeface="ＭＳ Ｐゴシック" pitchFamily="-110" charset="-128"/>
                <a:cs typeface="Gill Sans MT" panose="020B0502020104020203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itchFamily="-110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cap="none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Cash Flow Management </a:t>
            </a:r>
            <a:br>
              <a:rPr lang="en-US" altLang="en-US" sz="4000" b="1" cap="none" dirty="0">
                <a:solidFill>
                  <a:schemeClr val="accent4"/>
                </a:solidFill>
                <a:ea typeface="ＭＳ Ｐゴシック" panose="020B0600070205080204" pitchFamily="34" charset="-128"/>
              </a:rPr>
            </a:br>
            <a:r>
              <a:rPr lang="en-US" altLang="en-US" sz="4000" b="1" cap="none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During a Pandemic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2DC51EF-A619-4683-8DE5-8FE4D6770D6D}"/>
              </a:ext>
            </a:extLst>
          </p:cNvPr>
          <p:cNvSpPr txBox="1">
            <a:spLocks/>
          </p:cNvSpPr>
          <p:nvPr/>
        </p:nvSpPr>
        <p:spPr>
          <a:xfrm>
            <a:off x="1695450" y="3438525"/>
            <a:ext cx="6076949" cy="15938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spc="-50">
                <a:solidFill>
                  <a:srgbClr val="1A68A6"/>
                </a:solidFill>
                <a:latin typeface="Gill Sans MT" pitchFamily="34" charset="0"/>
                <a:ea typeface="ＭＳ Ｐゴシック" pitchFamily="-110" charset="-128"/>
                <a:cs typeface="Gill Sans MT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 spc="-50">
                <a:solidFill>
                  <a:srgbClr val="1A68A6"/>
                </a:solidFill>
                <a:latin typeface="Gill Sans MT" pitchFamily="34" charset="0"/>
                <a:ea typeface="ＭＳ Ｐゴシック" pitchFamily="-110" charset="-128"/>
                <a:cs typeface="Gill Sans MT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spc="-50">
                <a:solidFill>
                  <a:srgbClr val="1A68A6"/>
                </a:solidFill>
                <a:latin typeface="Gill Sans MT" pitchFamily="34" charset="0"/>
                <a:ea typeface="ＭＳ Ｐゴシック" pitchFamily="-110" charset="-128"/>
                <a:cs typeface="Gill Sans MT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 spc="-50">
                <a:solidFill>
                  <a:srgbClr val="1A68A6"/>
                </a:solidFill>
                <a:latin typeface="Gill Sans MT" pitchFamily="34" charset="0"/>
                <a:ea typeface="ＭＳ Ｐゴシック" pitchFamily="-110" charset="-128"/>
                <a:cs typeface="Gill Sans MT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 spc="-50">
                <a:solidFill>
                  <a:srgbClr val="1A68A6"/>
                </a:solidFill>
                <a:latin typeface="Gill Sans MT" pitchFamily="34" charset="0"/>
                <a:ea typeface="ＭＳ Ｐゴシック" pitchFamily="-110" charset="-128"/>
                <a:cs typeface="Gill Sans MT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A Short Introduction for Small Business Owners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Chris Reed, San Juan County SCORE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2DA9-C9F8-453A-9B2E-8140AE56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Cash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20BD4-358E-4472-A761-9364C55FA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2050"/>
            <a:ext cx="4038600" cy="41308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Grants / Forgiveness</a:t>
            </a:r>
          </a:p>
          <a:p>
            <a:r>
              <a:rPr lang="en-US" sz="2400" dirty="0"/>
              <a:t>Landlords / Rent</a:t>
            </a:r>
          </a:p>
          <a:p>
            <a:r>
              <a:rPr lang="en-US" sz="2400" dirty="0"/>
              <a:t>EIDL / EEIG</a:t>
            </a:r>
          </a:p>
          <a:p>
            <a:pPr lvl="1"/>
            <a:r>
              <a:rPr lang="en-US" sz="2000" dirty="0"/>
              <a:t>$1000/</a:t>
            </a:r>
            <a:r>
              <a:rPr lang="en-US" sz="2000" dirty="0" err="1"/>
              <a:t>ee</a:t>
            </a:r>
            <a:r>
              <a:rPr lang="en-US" sz="2000" dirty="0"/>
              <a:t>, $10000 max</a:t>
            </a:r>
          </a:p>
          <a:p>
            <a:r>
              <a:rPr lang="en-US" sz="2400" dirty="0"/>
              <a:t>PPP </a:t>
            </a:r>
          </a:p>
          <a:p>
            <a:pPr lvl="1"/>
            <a:r>
              <a:rPr lang="en-US" sz="2000" dirty="0"/>
              <a:t>33% payroll x 2 </a:t>
            </a:r>
            <a:r>
              <a:rPr lang="en-US" sz="2000" dirty="0" err="1"/>
              <a:t>mos</a:t>
            </a:r>
            <a:endParaRPr lang="en-US" sz="2000" dirty="0"/>
          </a:p>
          <a:p>
            <a:r>
              <a:rPr lang="en-US" sz="2400" dirty="0"/>
              <a:t>Employee Retention Credit </a:t>
            </a:r>
          </a:p>
          <a:p>
            <a:pPr lvl="1"/>
            <a:r>
              <a:rPr lang="en-US" sz="2000" dirty="0"/>
              <a:t>50% payroll for Q2, Q3?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7867DB-5D52-40A8-B4BD-0908EDC4D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62050"/>
            <a:ext cx="4038600" cy="41308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Deferrals / Loans</a:t>
            </a:r>
          </a:p>
          <a:p>
            <a:r>
              <a:rPr lang="en-US" sz="2400" dirty="0"/>
              <a:t>Landlords / Rent</a:t>
            </a:r>
          </a:p>
          <a:p>
            <a:r>
              <a:rPr lang="en-US" sz="2400" dirty="0"/>
              <a:t>Utilities</a:t>
            </a:r>
          </a:p>
          <a:p>
            <a:r>
              <a:rPr lang="en-US" sz="2400" dirty="0"/>
              <a:t>Taxes</a:t>
            </a:r>
          </a:p>
          <a:p>
            <a:r>
              <a:rPr lang="en-US" sz="2400" dirty="0"/>
              <a:t>EIDL Loan</a:t>
            </a:r>
          </a:p>
          <a:p>
            <a:pPr lvl="1"/>
            <a:r>
              <a:rPr lang="en-US" sz="2000" dirty="0"/>
              <a:t>3.75%, 12mo deferral</a:t>
            </a:r>
          </a:p>
          <a:p>
            <a:pPr lvl="1"/>
            <a:r>
              <a:rPr lang="en-US" sz="2000" dirty="0"/>
              <a:t>~ 6mo working capital</a:t>
            </a:r>
          </a:p>
          <a:p>
            <a:r>
              <a:rPr lang="en-US" sz="2400" dirty="0"/>
              <a:t>PPP Loan*</a:t>
            </a:r>
          </a:p>
          <a:p>
            <a:pPr lvl="1"/>
            <a:r>
              <a:rPr lang="en-US" sz="2000" dirty="0"/>
              <a:t>1 %, 6 </a:t>
            </a:r>
            <a:r>
              <a:rPr lang="en-US" sz="2000" dirty="0" err="1"/>
              <a:t>mo</a:t>
            </a:r>
            <a:r>
              <a:rPr lang="en-US" sz="2000" dirty="0"/>
              <a:t> deferral</a:t>
            </a:r>
          </a:p>
          <a:p>
            <a:pPr lvl="1"/>
            <a:r>
              <a:rPr lang="en-US" sz="2000" dirty="0"/>
              <a:t>2.5x payroll</a:t>
            </a:r>
          </a:p>
          <a:p>
            <a:r>
              <a:rPr lang="en-US" sz="2400" dirty="0"/>
              <a:t>SBA 7a Loans</a:t>
            </a:r>
          </a:p>
          <a:p>
            <a:r>
              <a:rPr lang="en-US" sz="2400" dirty="0"/>
              <a:t>Some Credit Cards</a:t>
            </a:r>
          </a:p>
          <a:p>
            <a:r>
              <a:rPr lang="en-US" sz="2400" dirty="0"/>
              <a:t>Commercial Lenders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2A1CA-91F4-4071-8620-44368AA97A85}"/>
              </a:ext>
            </a:extLst>
          </p:cNvPr>
          <p:cNvSpPr txBox="1"/>
          <p:nvPr/>
        </p:nvSpPr>
        <p:spPr>
          <a:xfrm>
            <a:off x="4886325" y="5957245"/>
            <a:ext cx="368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 Usage rules still unclear</a:t>
            </a:r>
          </a:p>
        </p:txBody>
      </p:sp>
    </p:spTree>
    <p:extLst>
      <p:ext uri="{BB962C8B-B14F-4D97-AF65-F5344CB8AC3E}">
        <p14:creationId xmlns:p14="http://schemas.microsoft.com/office/powerpoint/2010/main" val="32885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B5340D-D09C-4256-ADC4-2C5FA85F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338"/>
            <a:ext cx="9144000" cy="50053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F641E3-1A16-4CF1-AB5F-28395EE1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581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Some Commercial Options</a:t>
            </a:r>
          </a:p>
        </p:txBody>
      </p:sp>
    </p:spTree>
    <p:extLst>
      <p:ext uri="{BB962C8B-B14F-4D97-AF65-F5344CB8AC3E}">
        <p14:creationId xmlns:p14="http://schemas.microsoft.com/office/powerpoint/2010/main" val="171898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B0F2-A8C6-4533-92D1-595DE9CB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Resources to Figure This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CDED1-3516-48F8-A35D-962F053B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business advisors</a:t>
            </a:r>
          </a:p>
          <a:p>
            <a:r>
              <a:rPr lang="en-US" dirty="0"/>
              <a:t>Your Banker</a:t>
            </a:r>
          </a:p>
          <a:p>
            <a:r>
              <a:rPr lang="en-US" dirty="0"/>
              <a:t>SCORE</a:t>
            </a:r>
          </a:p>
          <a:p>
            <a:pPr lvl="1"/>
            <a:r>
              <a:rPr lang="en-US" dirty="0"/>
              <a:t>Webinars &amp; other resources</a:t>
            </a:r>
          </a:p>
          <a:p>
            <a:pPr lvl="1"/>
            <a:r>
              <a:rPr lang="en-US" dirty="0"/>
              <a:t>Free Business Mentoring </a:t>
            </a:r>
          </a:p>
          <a:p>
            <a:pPr lvl="2"/>
            <a:r>
              <a:rPr lang="en-US" dirty="0"/>
              <a:t>chris.reed@scorevolunteer.org</a:t>
            </a:r>
          </a:p>
        </p:txBody>
      </p:sp>
    </p:spTree>
    <p:extLst>
      <p:ext uri="{BB962C8B-B14F-4D97-AF65-F5344CB8AC3E}">
        <p14:creationId xmlns:p14="http://schemas.microsoft.com/office/powerpoint/2010/main" val="243451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D0F2FE-1B2E-4453-B280-10B1774C9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73"/>
            <a:ext cx="9144000" cy="58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3388-4312-439E-89A8-E591B161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“Cash is King”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0D6B-6B96-44AD-958F-B07CDC286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33525"/>
            <a:ext cx="8401050" cy="414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accent5"/>
                </a:solidFill>
              </a:rPr>
              <a:t>Managing cash flow is one of the most important tasks for the owner of a small business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Poor Cash Flow Management can doom an otherwise viable business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Income is often variable/seasonal, many expenses are not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Disappointing results, external shocks (pandemic) can stress the best plans</a:t>
            </a:r>
          </a:p>
          <a:p>
            <a:pPr marL="57150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Forecasting Cash Flow needs helps you protect against failure</a:t>
            </a:r>
          </a:p>
          <a:p>
            <a:pPr marL="914400" lvl="1" indent="-457200"/>
            <a:r>
              <a:rPr lang="en-US" sz="2000" dirty="0">
                <a:solidFill>
                  <a:schemeClr val="accent4"/>
                </a:solidFill>
              </a:rPr>
              <a:t>Building appropriate levels of cash reserves</a:t>
            </a:r>
          </a:p>
          <a:p>
            <a:pPr marL="914400" lvl="1" indent="-457200"/>
            <a:r>
              <a:rPr lang="en-US" sz="2000" dirty="0">
                <a:solidFill>
                  <a:schemeClr val="accent4"/>
                </a:solidFill>
              </a:rPr>
              <a:t>Managing expenses and labor appropriately – setting action triggers</a:t>
            </a:r>
          </a:p>
          <a:p>
            <a:pPr marL="914400" lvl="1" indent="-457200"/>
            <a:r>
              <a:rPr lang="en-US" sz="2000" dirty="0">
                <a:solidFill>
                  <a:schemeClr val="accent4"/>
                </a:solidFill>
              </a:rPr>
              <a:t>Securing credit lines / grants as 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80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ACB7759-94E1-4047-A70C-D0647A60C92D}"/>
              </a:ext>
            </a:extLst>
          </p:cNvPr>
          <p:cNvSpPr/>
          <p:nvPr/>
        </p:nvSpPr>
        <p:spPr>
          <a:xfrm>
            <a:off x="6513514" y="638175"/>
            <a:ext cx="2551111" cy="5718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ight Arrow 7">
            <a:extLst>
              <a:ext uri="{FF2B5EF4-FFF2-40B4-BE49-F238E27FC236}">
                <a16:creationId xmlns:a16="http://schemas.microsoft.com/office/drawing/2014/main" id="{F27075F5-0EFB-4608-A286-7A6623C5F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38600"/>
            <a:ext cx="50292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81D58"/>
              </a:solidFill>
              <a:latin typeface="Gill Sans" pitchFamily="-111" charset="0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AF2427FA-E6AD-4405-A4EF-BAF2979FF0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229600" cy="7842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ea typeface="ＭＳ Ｐゴシック" charset="-128"/>
                <a:cs typeface="ＭＳ Ｐゴシック" charset="-128"/>
              </a:rPr>
              <a:t>Financial Statements:  Overview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477CA6E-C380-4FE5-9423-BBB7AF8B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3276600"/>
            <a:ext cx="1524000" cy="243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538833"/>
                </a:solidFill>
                <a:latin typeface="Calibri" charset="0"/>
                <a:ea typeface="Gill Sans" charset="0"/>
                <a:cs typeface="Gill Sans" charset="0"/>
              </a:rPr>
              <a:t>Transactions occur throughout the period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C29281BD-4EF8-4276-B89E-1E9E6AF42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276600"/>
            <a:ext cx="1524000" cy="243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538833"/>
                </a:solidFill>
                <a:latin typeface="Calibri" charset="0"/>
                <a:ea typeface="Gill Sans" charset="0"/>
                <a:cs typeface="Gill Sans" charset="0"/>
              </a:rPr>
              <a:t>Income Statement records financial impact during the period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3131E111-14E5-46F7-949C-E6A0E7B22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276600"/>
            <a:ext cx="1524000" cy="243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538833"/>
                </a:solidFill>
                <a:latin typeface="+mn-lt"/>
                <a:ea typeface="+mn-ea"/>
                <a:cs typeface="Gill Sans"/>
              </a:rPr>
              <a:t>Balance Sheet captures snapshot of assets &amp; liabilities at a point in time</a:t>
            </a:r>
          </a:p>
        </p:txBody>
      </p:sp>
      <p:pic>
        <p:nvPicPr>
          <p:cNvPr id="25607" name="Picture 5">
            <a:extLst>
              <a:ext uri="{FF2B5EF4-FFF2-40B4-BE49-F238E27FC236}">
                <a16:creationId xmlns:a16="http://schemas.microsoft.com/office/drawing/2014/main" id="{067106F5-219B-4711-8EEA-DCB5BC82A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981200"/>
            <a:ext cx="14589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>
            <a:extLst>
              <a:ext uri="{FF2B5EF4-FFF2-40B4-BE49-F238E27FC236}">
                <a16:creationId xmlns:a16="http://schemas.microsoft.com/office/drawing/2014/main" id="{D5ADC72B-6855-4B7F-A909-E73A2B03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828800"/>
            <a:ext cx="15144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8">
            <a:extLst>
              <a:ext uri="{FF2B5EF4-FFF2-40B4-BE49-F238E27FC236}">
                <a16:creationId xmlns:a16="http://schemas.microsoft.com/office/drawing/2014/main" id="{9851E508-E985-46BD-926B-4A3E155D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838200"/>
            <a:ext cx="170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>
                <a:latin typeface="+mn-lt"/>
                <a:ea typeface="Gill Sans" pitchFamily="-103" charset="0"/>
                <a:cs typeface="Gill Sans" pitchFamily="-103" charset="0"/>
              </a:rPr>
              <a:t>Income</a:t>
            </a:r>
          </a:p>
          <a:p>
            <a:pPr algn="ctr" eaLnBrk="1" hangingPunct="1">
              <a:defRPr/>
            </a:pPr>
            <a:r>
              <a:rPr lang="en-US" sz="2800">
                <a:latin typeface="+mn-lt"/>
                <a:ea typeface="Gill Sans" pitchFamily="-103" charset="0"/>
                <a:cs typeface="Gill Sans" pitchFamily="-103" charset="0"/>
              </a:rPr>
              <a:t>Statement</a:t>
            </a:r>
          </a:p>
        </p:txBody>
      </p:sp>
      <p:sp>
        <p:nvSpPr>
          <p:cNvPr id="17418" name="TextBox 9">
            <a:extLst>
              <a:ext uri="{FF2B5EF4-FFF2-40B4-BE49-F238E27FC236}">
                <a16:creationId xmlns:a16="http://schemas.microsoft.com/office/drawing/2014/main" id="{0ECEDCDC-85F7-4B20-BBA4-E58800CCD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838200"/>
            <a:ext cx="1325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  <a:ea typeface="Gill Sans" pitchFamily="-103" charset="0"/>
                <a:cs typeface="Gill Sans" pitchFamily="-103" charset="0"/>
              </a:rPr>
              <a:t>Balance</a:t>
            </a:r>
          </a:p>
          <a:p>
            <a:pPr algn="ctr" eaLnBrk="1" hangingPunct="1">
              <a:defRPr/>
            </a:pPr>
            <a:r>
              <a:rPr lang="en-US" sz="2800" dirty="0">
                <a:latin typeface="+mn-lt"/>
                <a:ea typeface="Gill Sans" pitchFamily="-103" charset="0"/>
                <a:cs typeface="Gill Sans" pitchFamily="-103" charset="0"/>
              </a:rPr>
              <a:t>Sheet</a:t>
            </a:r>
          </a:p>
        </p:txBody>
      </p:sp>
      <p:pic>
        <p:nvPicPr>
          <p:cNvPr id="25611" name="Picture 10">
            <a:extLst>
              <a:ext uri="{FF2B5EF4-FFF2-40B4-BE49-F238E27FC236}">
                <a16:creationId xmlns:a16="http://schemas.microsoft.com/office/drawing/2014/main" id="{184FB0B5-0BB0-4688-AD96-801D5D78B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535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1">
            <a:extLst>
              <a:ext uri="{FF2B5EF4-FFF2-40B4-BE49-F238E27FC236}">
                <a16:creationId xmlns:a16="http://schemas.microsoft.com/office/drawing/2014/main" id="{1B9B4314-777D-4208-9FDF-1F7D727DE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363" y="838200"/>
            <a:ext cx="26717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  <a:ea typeface="Gill Sans" pitchFamily="-103" charset="0"/>
                <a:cs typeface="Gill Sans" pitchFamily="-103" charset="0"/>
              </a:rPr>
              <a:t>Orders and Activities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50C7009-89D6-4AD1-BAB1-8B6D1477B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75" y="3276600"/>
            <a:ext cx="1524000" cy="243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538833"/>
                </a:solidFill>
                <a:latin typeface="+mn-lt"/>
                <a:ea typeface="+mn-ea"/>
                <a:cs typeface="Gill Sans"/>
              </a:rPr>
              <a:t>Cash Flow Statement shows the cash effects of income statement events and balance sheet changes</a:t>
            </a:r>
          </a:p>
        </p:txBody>
      </p:sp>
      <p:sp>
        <p:nvSpPr>
          <p:cNvPr id="17422" name="TextBox 9">
            <a:extLst>
              <a:ext uri="{FF2B5EF4-FFF2-40B4-BE49-F238E27FC236}">
                <a16:creationId xmlns:a16="http://schemas.microsoft.com/office/drawing/2014/main" id="{A50CA457-941D-4AE4-A7B9-2BABAF59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75" y="1136650"/>
            <a:ext cx="168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  <a:ea typeface="Gill Sans" pitchFamily="-103" charset="0"/>
                <a:cs typeface="Gill Sans" pitchFamily="-103" charset="0"/>
              </a:rPr>
              <a:t>Cash Flow</a:t>
            </a:r>
          </a:p>
        </p:txBody>
      </p:sp>
      <p:pic>
        <p:nvPicPr>
          <p:cNvPr id="25615" name="Picture 16">
            <a:extLst>
              <a:ext uri="{FF2B5EF4-FFF2-40B4-BE49-F238E27FC236}">
                <a16:creationId xmlns:a16="http://schemas.microsoft.com/office/drawing/2014/main" id="{222E5A47-3759-4F84-AF9F-E8C64EF10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53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Slide Number Placeholder 3">
            <a:extLst>
              <a:ext uri="{FF2B5EF4-FFF2-40B4-BE49-F238E27FC236}">
                <a16:creationId xmlns:a16="http://schemas.microsoft.com/office/drawing/2014/main" id="{1447B271-4823-4757-9C2A-CAB669E2B7B1}"/>
              </a:ext>
            </a:extLst>
          </p:cNvPr>
          <p:cNvSpPr txBox="1">
            <a:spLocks/>
          </p:cNvSpPr>
          <p:nvPr/>
        </p:nvSpPr>
        <p:spPr bwMode="auto">
          <a:xfrm>
            <a:off x="3371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5AEF489-24F8-4FC8-A7D8-990BFA386280}" type="slidenum">
              <a:rPr lang="en-US" altLang="en-US" sz="1200">
                <a:solidFill>
                  <a:srgbClr val="1A68A6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1A68A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682830E-92B9-40D9-BABC-BB7E4F0C86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229600" cy="7842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ea typeface="ＭＳ Ｐゴシック" charset="-128"/>
                <a:cs typeface="ＭＳ Ｐゴシック" charset="-128"/>
              </a:rPr>
              <a:t>Cash Flow Statement</a:t>
            </a:r>
          </a:p>
        </p:txBody>
      </p:sp>
      <p:sp>
        <p:nvSpPr>
          <p:cNvPr id="52227" name="TextBox 4">
            <a:extLst>
              <a:ext uri="{FF2B5EF4-FFF2-40B4-BE49-F238E27FC236}">
                <a16:creationId xmlns:a16="http://schemas.microsoft.com/office/drawing/2014/main" id="{C45E5FBC-3885-4D79-8DC0-3FD85BF3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3058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635000" indent="-1778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204913" indent="-290513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latin typeface="Calibri" panose="020F0502020204030204" pitchFamily="34" charset="0"/>
              </a:rPr>
              <a:t>The Cash Flow Statement shows the flows of cash – in and out – during the period 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/>
                </a:solidFill>
                <a:latin typeface="Calibri" panose="020F0502020204030204" pitchFamily="34" charset="0"/>
              </a:rPr>
              <a:t>All the items on the cash flow statement relate directly back to the income statement or the balance sheet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/>
                </a:solidFill>
                <a:latin typeface="Calibri" panose="020F0502020204030204" pitchFamily="34" charset="0"/>
              </a:rPr>
              <a:t>There are three distinct types of cash flows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US" altLang="en-US" sz="2000" dirty="0">
                <a:solidFill>
                  <a:schemeClr val="accent4"/>
                </a:solidFill>
                <a:latin typeface="Calibri" panose="020F0502020204030204" pitchFamily="34" charset="0"/>
              </a:rPr>
              <a:t>Cash flow from operations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US" altLang="en-US" sz="2000" dirty="0">
                <a:solidFill>
                  <a:schemeClr val="accent4"/>
                </a:solidFill>
                <a:latin typeface="Calibri" panose="020F0502020204030204" pitchFamily="34" charset="0"/>
              </a:rPr>
              <a:t>Cash flow from investment activities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US" altLang="en-US" sz="2000" dirty="0">
                <a:solidFill>
                  <a:schemeClr val="accent4"/>
                </a:solidFill>
                <a:latin typeface="Calibri" panose="020F0502020204030204" pitchFamily="34" charset="0"/>
              </a:rPr>
              <a:t>Cash flow from financing activities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The “bottom line” of the Cash Flow Statement is the Net Change in Cash, which shows whether the business was a net generator or user of cash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/>
                </a:solidFill>
                <a:latin typeface="Calibri" panose="020F0502020204030204" pitchFamily="34" charset="0"/>
              </a:rPr>
              <a:t>Note carefully that a business can be </a:t>
            </a:r>
            <a:r>
              <a:rPr lang="en-US" altLang="en-US" sz="2400" b="1" i="1" dirty="0">
                <a:solidFill>
                  <a:schemeClr val="accent4"/>
                </a:solidFill>
                <a:latin typeface="Calibri" panose="020F0502020204030204" pitchFamily="34" charset="0"/>
              </a:rPr>
              <a:t>profitable</a:t>
            </a:r>
            <a:r>
              <a:rPr lang="en-US" altLang="en-US" sz="2400" dirty="0">
                <a:solidFill>
                  <a:schemeClr val="accent4"/>
                </a:solidFill>
                <a:latin typeface="Calibri" panose="020F0502020204030204" pitchFamily="34" charset="0"/>
              </a:rPr>
              <a:t> but put itself out of business by </a:t>
            </a:r>
            <a:r>
              <a:rPr lang="en-US" altLang="en-US" sz="2400" b="1" i="1" dirty="0">
                <a:solidFill>
                  <a:schemeClr val="accent4"/>
                </a:solidFill>
                <a:latin typeface="Calibri" panose="020F0502020204030204" pitchFamily="34" charset="0"/>
              </a:rPr>
              <a:t>requiring too much cash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FF3DFB5-32A1-4301-AE40-508134BE7CE4}"/>
              </a:ext>
            </a:extLst>
          </p:cNvPr>
          <p:cNvSpPr txBox="1">
            <a:spLocks/>
          </p:cNvSpPr>
          <p:nvPr/>
        </p:nvSpPr>
        <p:spPr bwMode="auto">
          <a:xfrm>
            <a:off x="3371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0675B7D-D2A7-4DFE-8230-591AE7BEBDBD}" type="slidenum">
              <a:rPr lang="en-US" altLang="en-US" sz="1200">
                <a:solidFill>
                  <a:srgbClr val="1A68A6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1A68A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75520E1-1E18-42E4-BF73-231E281BB8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0500"/>
            <a:ext cx="8229600" cy="7842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3200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A SAMPLE CASH FLOW STATEMENT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79FE41-5A1E-485B-AD34-F3958E360706}"/>
              </a:ext>
            </a:extLst>
          </p:cNvPr>
          <p:cNvGraphicFramePr>
            <a:graphicFrameLocks noGrp="1"/>
          </p:cNvGraphicFramePr>
          <p:nvPr/>
        </p:nvGraphicFramePr>
        <p:xfrm>
          <a:off x="293688" y="1427163"/>
          <a:ext cx="5395912" cy="4349756"/>
        </p:xfrm>
        <a:graphic>
          <a:graphicData uri="http://schemas.openxmlformats.org/drawingml/2006/table">
            <a:tbl>
              <a:tblPr/>
              <a:tblGrid>
                <a:gridCol w="1592262">
                  <a:extLst>
                    <a:ext uri="{9D8B030D-6E8A-4147-A177-3AD203B41FA5}">
                      <a16:colId xmlns:a16="http://schemas.microsoft.com/office/drawing/2014/main" val="3950201227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057865255"/>
                    </a:ext>
                  </a:extLst>
                </a:gridCol>
                <a:gridCol w="344488">
                  <a:extLst>
                    <a:ext uri="{9D8B030D-6E8A-4147-A177-3AD203B41FA5}">
                      <a16:colId xmlns:a16="http://schemas.microsoft.com/office/drawing/2014/main" val="803714697"/>
                    </a:ext>
                  </a:extLst>
                </a:gridCol>
                <a:gridCol w="858837">
                  <a:extLst>
                    <a:ext uri="{9D8B030D-6E8A-4147-A177-3AD203B41FA5}">
                      <a16:colId xmlns:a16="http://schemas.microsoft.com/office/drawing/2014/main" val="4662819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3776304132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6505895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1392430257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962422365"/>
                    </a:ext>
                  </a:extLst>
                </a:gridCol>
              </a:tblGrid>
              <a:tr h="33813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Income Statement</a:t>
                      </a:r>
                    </a:p>
                  </a:txBody>
                  <a:tcPr marL="10399" marR="10399" marT="103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metr415 Blk BT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Balance Sheet</a:t>
                      </a:r>
                    </a:p>
                  </a:txBody>
                  <a:tcPr marL="10399" marR="10399" marT="103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Start</a:t>
                      </a:r>
                    </a:p>
                  </a:txBody>
                  <a:tcPr marL="10399" marR="10399" marT="103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End</a:t>
                      </a:r>
                    </a:p>
                  </a:txBody>
                  <a:tcPr marL="10399" marR="10399" marT="103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Change</a:t>
                      </a:r>
                    </a:p>
                  </a:txBody>
                  <a:tcPr marL="10399" marR="10399" marT="1039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883299"/>
                  </a:ext>
                </a:extLst>
              </a:tr>
              <a:tr h="26669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Revenue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Assets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187602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Sales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55,000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Cash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538833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18,000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538833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538833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299892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Commissions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Accounts Receivable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18,000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03742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Net Revenue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Inventory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29,000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93648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PP&amp;E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28,000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55981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 of Goods Sold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169968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Direct Material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Assets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93,000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700045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Direct Labor &amp; Benefits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099597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 of Goods Sold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456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659681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Gross Profit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2E302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2E302F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653900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017271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Operating Expenses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Liabilities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823376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Salaries and Benefits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Accounts Payable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062626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Rent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3,500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Accrued Payroll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76127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Advertising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2,500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Bank Debt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21,000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A6209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428960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Supplies and other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2,500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Liabilities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26,000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28,000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003869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Operating Expenses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13,500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827097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Owner's Investment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794911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Profit from Operations (EBITDA)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2E302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6,500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Accumulated Profits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17,000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22,000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870857"/>
                  </a:ext>
                </a:extLst>
              </a:tr>
              <a:tr h="27781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Shareholders' Equity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67,000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72,000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580818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Non-Operating Expenses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360790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Interest Expense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2E302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2E302F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Liabilities + Equity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93,000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020654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Depreciation</a:t>
                      </a:r>
                    </a:p>
                  </a:txBody>
                  <a:tcPr marL="124790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462012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C49B09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677672"/>
                  </a:ext>
                </a:extLst>
              </a:tr>
              <a:tr h="1444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Net Profit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49B09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5,000</a:t>
                      </a: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A68A6"/>
                          </a:solidFill>
                          <a:latin typeface="Gill Sans MT" panose="020B0502020104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399" marR="10399" marT="1039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51749"/>
                  </a:ext>
                </a:extLst>
              </a:tr>
            </a:tbl>
          </a:graphicData>
        </a:graphic>
      </p:graphicFrame>
      <p:sp>
        <p:nvSpPr>
          <p:cNvPr id="56539" name="TextBox 8">
            <a:extLst>
              <a:ext uri="{FF2B5EF4-FFF2-40B4-BE49-F238E27FC236}">
                <a16:creationId xmlns:a16="http://schemas.microsoft.com/office/drawing/2014/main" id="{A141D819-068A-4F35-A7AC-B00D5EA7D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974725"/>
            <a:ext cx="3665538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635000" indent="-1778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1A68A6"/>
                </a:solidFill>
                <a:latin typeface="Calibri" panose="020F0502020204030204" pitchFamily="34" charset="0"/>
              </a:rPr>
              <a:t>Starting Cash		</a:t>
            </a:r>
            <a:r>
              <a:rPr lang="en-US" altLang="en-US" sz="1400">
                <a:solidFill>
                  <a:srgbClr val="538833"/>
                </a:solidFill>
                <a:latin typeface="Calibri" panose="020F0502020204030204" pitchFamily="34" charset="0"/>
              </a:rPr>
              <a:t>18000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</a:rPr>
              <a:t>Cash Flow from Operations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Net profit		  </a:t>
            </a:r>
            <a:r>
              <a:rPr lang="en-US" altLang="en-US" sz="1400">
                <a:solidFill>
                  <a:srgbClr val="C49B09"/>
                </a:solidFill>
                <a:latin typeface="Calibri" panose="020F0502020204030204" pitchFamily="34" charset="0"/>
              </a:rPr>
              <a:t>5000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Add back depreciation	</a:t>
            </a:r>
            <a:r>
              <a:rPr lang="en-US" altLang="en-US" sz="1400">
                <a:solidFill>
                  <a:srgbClr val="660066"/>
                </a:solidFill>
                <a:latin typeface="Calibri" panose="020F0502020204030204" pitchFamily="34" charset="0"/>
              </a:rPr>
              <a:t>  1000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Decrease in A/R	</a:t>
            </a:r>
            <a:r>
              <a:rPr lang="en-US" altLang="en-US" sz="1400">
                <a:solidFill>
                  <a:srgbClr val="FF0000"/>
                </a:solidFill>
                <a:latin typeface="Calibri" panose="020F0502020204030204" pitchFamily="34" charset="0"/>
              </a:rPr>
              <a:t>- 2000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Decrease in Inventory	</a:t>
            </a:r>
            <a:r>
              <a:rPr lang="en-US" altLang="en-US" sz="1400">
                <a:solidFill>
                  <a:srgbClr val="FF0000"/>
                </a:solidFill>
                <a:latin typeface="Calibri" panose="020F0502020204030204" pitchFamily="34" charset="0"/>
              </a:rPr>
              <a:t>- 1000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Increase in A/P	  </a:t>
            </a:r>
            <a:r>
              <a:rPr lang="en-US" altLang="en-US" sz="1400">
                <a:solidFill>
                  <a:srgbClr val="FF0000"/>
                </a:solidFill>
                <a:latin typeface="Calibri" panose="020F0502020204030204" pitchFamily="34" charset="0"/>
              </a:rPr>
              <a:t>2000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Increase in Accrued Payroll	  </a:t>
            </a:r>
            <a:r>
              <a:rPr lang="en-US" altLang="en-US" sz="1400">
                <a:solidFill>
                  <a:srgbClr val="FF0000"/>
                </a:solidFill>
                <a:latin typeface="Calibri" panose="020F0502020204030204" pitchFamily="34" charset="0"/>
              </a:rPr>
              <a:t>1000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Net Cash from Operations	  6000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</a:rPr>
              <a:t>Cash Flow from Investment Activities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Purchase of Equipment	</a:t>
            </a:r>
            <a:r>
              <a:rPr lang="en-US" altLang="en-US" sz="1400">
                <a:solidFill>
                  <a:srgbClr val="660066"/>
                </a:solidFill>
                <a:latin typeface="Calibri" panose="020F0502020204030204" pitchFamily="34" charset="0"/>
              </a:rPr>
              <a:t>- 3000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Net Cash from Investments	- 3000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</a:rPr>
              <a:t>Cash Flow from Financing Activities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Increase in Loan	</a:t>
            </a:r>
            <a:r>
              <a:rPr lang="en-US" altLang="en-US" sz="1400">
                <a:solidFill>
                  <a:srgbClr val="A62097"/>
                </a:solidFill>
                <a:latin typeface="Calibri" panose="020F0502020204030204" pitchFamily="34" charset="0"/>
              </a:rPr>
              <a:t>- 1000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Net Cash from Financing	- 1000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Total Net Cash Flow	</a:t>
            </a:r>
            <a:r>
              <a:rPr lang="en-US" altLang="en-US" sz="1400">
                <a:solidFill>
                  <a:srgbClr val="538833"/>
                </a:solidFill>
                <a:latin typeface="Calibri" panose="020F0502020204030204" pitchFamily="34" charset="0"/>
              </a:rPr>
              <a:t>+2000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Ending Cash		</a:t>
            </a:r>
            <a:r>
              <a:rPr lang="en-US" altLang="en-US" sz="1400">
                <a:solidFill>
                  <a:srgbClr val="538833"/>
                </a:solidFill>
                <a:latin typeface="Calibri" panose="020F0502020204030204" pitchFamily="34" charset="0"/>
              </a:rPr>
              <a:t>20000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Folded Corner 23">
            <a:extLst>
              <a:ext uri="{FF2B5EF4-FFF2-40B4-BE49-F238E27FC236}">
                <a16:creationId xmlns:a16="http://schemas.microsoft.com/office/drawing/2014/main" id="{2BAB8CAC-2345-456A-AB74-CDB551BEE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346200"/>
            <a:ext cx="2357437" cy="4619625"/>
          </a:xfrm>
          <a:prstGeom prst="foldedCorner">
            <a:avLst>
              <a:gd name="adj" fmla="val 11644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0B67E778-C02E-43A1-A4DE-ACE84A51D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8" y="1362075"/>
            <a:ext cx="3201987" cy="4352925"/>
          </a:xfrm>
          <a:prstGeom prst="foldedCorner">
            <a:avLst>
              <a:gd name="adj" fmla="val 11644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542" name="Slide Number Placeholder 3">
            <a:extLst>
              <a:ext uri="{FF2B5EF4-FFF2-40B4-BE49-F238E27FC236}">
                <a16:creationId xmlns:a16="http://schemas.microsoft.com/office/drawing/2014/main" id="{45C8CD01-9542-46A1-82A1-E4DCD25FD0A7}"/>
              </a:ext>
            </a:extLst>
          </p:cNvPr>
          <p:cNvSpPr txBox="1">
            <a:spLocks/>
          </p:cNvSpPr>
          <p:nvPr/>
        </p:nvSpPr>
        <p:spPr bwMode="auto">
          <a:xfrm>
            <a:off x="3371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A569AA8-C9AB-48AA-BB0B-C0B600C29E5E}" type="slidenum">
              <a:rPr lang="en-US" altLang="en-US" sz="1200">
                <a:solidFill>
                  <a:srgbClr val="1A68A6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1A68A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9E7532F-4D7D-45B8-965F-EFA66D9CB3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50" y="136525"/>
            <a:ext cx="8229600" cy="7842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ea typeface="ＭＳ Ｐゴシック" charset="-128"/>
                <a:cs typeface="ＭＳ Ｐゴシック" charset="-128"/>
              </a:rPr>
              <a:t>Cash Flow Forecast – Bank Balance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2C9F3697-6F73-4B7F-8EE5-51A6B7AB909F}"/>
              </a:ext>
            </a:extLst>
          </p:cNvPr>
          <p:cNvSpPr txBox="1">
            <a:spLocks/>
          </p:cNvSpPr>
          <p:nvPr/>
        </p:nvSpPr>
        <p:spPr bwMode="auto">
          <a:xfrm>
            <a:off x="3371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53FE864-4EE0-42E9-85B6-9016FFBE1068}" type="slidenum">
              <a:rPr lang="en-US" altLang="en-US" sz="1200">
                <a:solidFill>
                  <a:srgbClr val="1A68A6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1A68A6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5B1F54-D605-4AE3-ACCF-F1E15AF66DA1}"/>
              </a:ext>
            </a:extLst>
          </p:cNvPr>
          <p:cNvSpPr/>
          <p:nvPr/>
        </p:nvSpPr>
        <p:spPr>
          <a:xfrm>
            <a:off x="1009650" y="1419225"/>
            <a:ext cx="7334250" cy="419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F71AE-7A8D-4B53-8D5B-A40E0C55FF85}"/>
              </a:ext>
            </a:extLst>
          </p:cNvPr>
          <p:cNvSpPr txBox="1"/>
          <p:nvPr/>
        </p:nvSpPr>
        <p:spPr>
          <a:xfrm>
            <a:off x="1009650" y="5734050"/>
            <a:ext cx="733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                            Apr	                      Jul                                 Dec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C262A8-50C2-4478-8FFF-E96426BAF940}"/>
              </a:ext>
            </a:extLst>
          </p:cNvPr>
          <p:cNvCxnSpPr/>
          <p:nvPr/>
        </p:nvCxnSpPr>
        <p:spPr>
          <a:xfrm>
            <a:off x="1009650" y="4371975"/>
            <a:ext cx="7334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281CE5-86B9-471D-8D3A-B06601BF02C7}"/>
              </a:ext>
            </a:extLst>
          </p:cNvPr>
          <p:cNvSpPr txBox="1"/>
          <p:nvPr/>
        </p:nvSpPr>
        <p:spPr>
          <a:xfrm>
            <a:off x="323850" y="2466975"/>
            <a:ext cx="47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2C249-AD77-4005-8F74-6FEF190EE843}"/>
              </a:ext>
            </a:extLst>
          </p:cNvPr>
          <p:cNvSpPr txBox="1"/>
          <p:nvPr/>
        </p:nvSpPr>
        <p:spPr>
          <a:xfrm>
            <a:off x="323850" y="4440893"/>
            <a:ext cx="47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194788-CA07-44F3-83B4-6FCEB9B4693A}"/>
              </a:ext>
            </a:extLst>
          </p:cNvPr>
          <p:cNvSpPr/>
          <p:nvPr/>
        </p:nvSpPr>
        <p:spPr>
          <a:xfrm>
            <a:off x="1009650" y="1848592"/>
            <a:ext cx="7334250" cy="2184931"/>
          </a:xfrm>
          <a:custGeom>
            <a:avLst/>
            <a:gdLst>
              <a:gd name="connsiteX0" fmla="*/ 0 w 7334250"/>
              <a:gd name="connsiteY0" fmla="*/ 1161308 h 2184931"/>
              <a:gd name="connsiteX1" fmla="*/ 2524125 w 7334250"/>
              <a:gd name="connsiteY1" fmla="*/ 2180483 h 2184931"/>
              <a:gd name="connsiteX2" fmla="*/ 3962400 w 7334250"/>
              <a:gd name="connsiteY2" fmla="*/ 1485158 h 2184931"/>
              <a:gd name="connsiteX3" fmla="*/ 4657725 w 7334250"/>
              <a:gd name="connsiteY3" fmla="*/ 380258 h 2184931"/>
              <a:gd name="connsiteX4" fmla="*/ 5400675 w 7334250"/>
              <a:gd name="connsiteY4" fmla="*/ 27833 h 2184931"/>
              <a:gd name="connsiteX5" fmla="*/ 7334250 w 7334250"/>
              <a:gd name="connsiteY5" fmla="*/ 1018433 h 21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0" h="2184931">
                <a:moveTo>
                  <a:pt x="0" y="1161308"/>
                </a:moveTo>
                <a:cubicBezTo>
                  <a:pt x="931862" y="1643908"/>
                  <a:pt x="1863725" y="2126508"/>
                  <a:pt x="2524125" y="2180483"/>
                </a:cubicBezTo>
                <a:cubicBezTo>
                  <a:pt x="3184525" y="2234458"/>
                  <a:pt x="3606800" y="1785196"/>
                  <a:pt x="3962400" y="1485158"/>
                </a:cubicBezTo>
                <a:cubicBezTo>
                  <a:pt x="4318000" y="1185121"/>
                  <a:pt x="4418013" y="623145"/>
                  <a:pt x="4657725" y="380258"/>
                </a:cubicBezTo>
                <a:cubicBezTo>
                  <a:pt x="4897437" y="137371"/>
                  <a:pt x="4954588" y="-78529"/>
                  <a:pt x="5400675" y="27833"/>
                </a:cubicBezTo>
                <a:cubicBezTo>
                  <a:pt x="5846762" y="134195"/>
                  <a:pt x="6590506" y="576314"/>
                  <a:pt x="7334250" y="1018433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A3605-37E9-454E-B4F2-57F1C8F52904}"/>
              </a:ext>
            </a:extLst>
          </p:cNvPr>
          <p:cNvSpPr txBox="1"/>
          <p:nvPr/>
        </p:nvSpPr>
        <p:spPr>
          <a:xfrm>
            <a:off x="1266824" y="2305050"/>
            <a:ext cx="433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“Typical” Island Seasonal Business </a:t>
            </a:r>
            <a:br>
              <a:rPr lang="en-US" dirty="0"/>
            </a:br>
            <a:r>
              <a:rPr lang="en-US" dirty="0"/>
              <a:t> (normal times)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9E7532F-4D7D-45B8-965F-EFA66D9CB3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50" y="136525"/>
            <a:ext cx="8229600" cy="7842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ea typeface="ＭＳ Ｐゴシック" charset="-128"/>
                <a:cs typeface="ＭＳ Ｐゴシック" charset="-128"/>
              </a:rPr>
              <a:t>Cash Flow Forecast – Bank Balance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2C9F3697-6F73-4B7F-8EE5-51A6B7AB909F}"/>
              </a:ext>
            </a:extLst>
          </p:cNvPr>
          <p:cNvSpPr txBox="1">
            <a:spLocks/>
          </p:cNvSpPr>
          <p:nvPr/>
        </p:nvSpPr>
        <p:spPr bwMode="auto">
          <a:xfrm>
            <a:off x="3371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53FE864-4EE0-42E9-85B6-9016FFBE1068}" type="slidenum">
              <a:rPr lang="en-US" altLang="en-US" sz="1200">
                <a:solidFill>
                  <a:srgbClr val="1A68A6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1A68A6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5B1F54-D605-4AE3-ACCF-F1E15AF66DA1}"/>
              </a:ext>
            </a:extLst>
          </p:cNvPr>
          <p:cNvSpPr/>
          <p:nvPr/>
        </p:nvSpPr>
        <p:spPr>
          <a:xfrm>
            <a:off x="1009650" y="1419225"/>
            <a:ext cx="7334250" cy="419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F71AE-7A8D-4B53-8D5B-A40E0C55FF85}"/>
              </a:ext>
            </a:extLst>
          </p:cNvPr>
          <p:cNvSpPr txBox="1"/>
          <p:nvPr/>
        </p:nvSpPr>
        <p:spPr>
          <a:xfrm>
            <a:off x="1009650" y="5734050"/>
            <a:ext cx="733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                            Apr	                      Jul                                 Dec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C262A8-50C2-4478-8FFF-E96426BAF940}"/>
              </a:ext>
            </a:extLst>
          </p:cNvPr>
          <p:cNvCxnSpPr/>
          <p:nvPr/>
        </p:nvCxnSpPr>
        <p:spPr>
          <a:xfrm>
            <a:off x="1009650" y="4371975"/>
            <a:ext cx="7334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281CE5-86B9-471D-8D3A-B06601BF02C7}"/>
              </a:ext>
            </a:extLst>
          </p:cNvPr>
          <p:cNvSpPr txBox="1"/>
          <p:nvPr/>
        </p:nvSpPr>
        <p:spPr>
          <a:xfrm>
            <a:off x="323850" y="2466975"/>
            <a:ext cx="47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2C249-AD77-4005-8F74-6FEF190EE843}"/>
              </a:ext>
            </a:extLst>
          </p:cNvPr>
          <p:cNvSpPr txBox="1"/>
          <p:nvPr/>
        </p:nvSpPr>
        <p:spPr>
          <a:xfrm>
            <a:off x="323850" y="4440893"/>
            <a:ext cx="47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194788-CA07-44F3-83B4-6FCEB9B4693A}"/>
              </a:ext>
            </a:extLst>
          </p:cNvPr>
          <p:cNvSpPr/>
          <p:nvPr/>
        </p:nvSpPr>
        <p:spPr>
          <a:xfrm>
            <a:off x="1009650" y="1848592"/>
            <a:ext cx="7334250" cy="2184931"/>
          </a:xfrm>
          <a:custGeom>
            <a:avLst/>
            <a:gdLst>
              <a:gd name="connsiteX0" fmla="*/ 0 w 7334250"/>
              <a:gd name="connsiteY0" fmla="*/ 1161308 h 2184931"/>
              <a:gd name="connsiteX1" fmla="*/ 2524125 w 7334250"/>
              <a:gd name="connsiteY1" fmla="*/ 2180483 h 2184931"/>
              <a:gd name="connsiteX2" fmla="*/ 3962400 w 7334250"/>
              <a:gd name="connsiteY2" fmla="*/ 1485158 h 2184931"/>
              <a:gd name="connsiteX3" fmla="*/ 4657725 w 7334250"/>
              <a:gd name="connsiteY3" fmla="*/ 380258 h 2184931"/>
              <a:gd name="connsiteX4" fmla="*/ 5400675 w 7334250"/>
              <a:gd name="connsiteY4" fmla="*/ 27833 h 2184931"/>
              <a:gd name="connsiteX5" fmla="*/ 7334250 w 7334250"/>
              <a:gd name="connsiteY5" fmla="*/ 1018433 h 21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0" h="2184931">
                <a:moveTo>
                  <a:pt x="0" y="1161308"/>
                </a:moveTo>
                <a:cubicBezTo>
                  <a:pt x="931862" y="1643908"/>
                  <a:pt x="1863725" y="2126508"/>
                  <a:pt x="2524125" y="2180483"/>
                </a:cubicBezTo>
                <a:cubicBezTo>
                  <a:pt x="3184525" y="2234458"/>
                  <a:pt x="3606800" y="1785196"/>
                  <a:pt x="3962400" y="1485158"/>
                </a:cubicBezTo>
                <a:cubicBezTo>
                  <a:pt x="4318000" y="1185121"/>
                  <a:pt x="4418013" y="623145"/>
                  <a:pt x="4657725" y="380258"/>
                </a:cubicBezTo>
                <a:cubicBezTo>
                  <a:pt x="4897437" y="137371"/>
                  <a:pt x="4954588" y="-78529"/>
                  <a:pt x="5400675" y="27833"/>
                </a:cubicBezTo>
                <a:cubicBezTo>
                  <a:pt x="5846762" y="134195"/>
                  <a:pt x="6590506" y="576314"/>
                  <a:pt x="7334250" y="1018433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3965ED4-6481-4096-8FBD-5AF8B66A327D}"/>
              </a:ext>
            </a:extLst>
          </p:cNvPr>
          <p:cNvSpPr/>
          <p:nvPr/>
        </p:nvSpPr>
        <p:spPr>
          <a:xfrm>
            <a:off x="1019175" y="3009900"/>
            <a:ext cx="7353300" cy="1863604"/>
          </a:xfrm>
          <a:custGeom>
            <a:avLst/>
            <a:gdLst>
              <a:gd name="connsiteX0" fmla="*/ 0 w 7353300"/>
              <a:gd name="connsiteY0" fmla="*/ 0 h 1863604"/>
              <a:gd name="connsiteX1" fmla="*/ 1876425 w 7353300"/>
              <a:gd name="connsiteY1" fmla="*/ 971550 h 1863604"/>
              <a:gd name="connsiteX2" fmla="*/ 2971800 w 7353300"/>
              <a:gd name="connsiteY2" fmla="*/ 1504950 h 1863604"/>
              <a:gd name="connsiteX3" fmla="*/ 4457700 w 7353300"/>
              <a:gd name="connsiteY3" fmla="*/ 1857375 h 1863604"/>
              <a:gd name="connsiteX4" fmla="*/ 5372100 w 7353300"/>
              <a:gd name="connsiteY4" fmla="*/ 1209675 h 1863604"/>
              <a:gd name="connsiteX5" fmla="*/ 6067425 w 7353300"/>
              <a:gd name="connsiteY5" fmla="*/ 942975 h 1863604"/>
              <a:gd name="connsiteX6" fmla="*/ 7353300 w 7353300"/>
              <a:gd name="connsiteY6" fmla="*/ 1781175 h 186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3300" h="1863604">
                <a:moveTo>
                  <a:pt x="0" y="0"/>
                </a:moveTo>
                <a:lnTo>
                  <a:pt x="1876425" y="971550"/>
                </a:lnTo>
                <a:cubicBezTo>
                  <a:pt x="2371725" y="1222375"/>
                  <a:pt x="2541588" y="1357313"/>
                  <a:pt x="2971800" y="1504950"/>
                </a:cubicBezTo>
                <a:cubicBezTo>
                  <a:pt x="3402012" y="1652587"/>
                  <a:pt x="4057650" y="1906588"/>
                  <a:pt x="4457700" y="1857375"/>
                </a:cubicBezTo>
                <a:cubicBezTo>
                  <a:pt x="4857750" y="1808163"/>
                  <a:pt x="5103813" y="1362075"/>
                  <a:pt x="5372100" y="1209675"/>
                </a:cubicBezTo>
                <a:cubicBezTo>
                  <a:pt x="5640387" y="1057275"/>
                  <a:pt x="5737225" y="847725"/>
                  <a:pt x="6067425" y="942975"/>
                </a:cubicBezTo>
                <a:cubicBezTo>
                  <a:pt x="6397625" y="1038225"/>
                  <a:pt x="7138987" y="1657350"/>
                  <a:pt x="7353300" y="17811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94884-EF10-40BA-9848-AFB77F4FC5AC}"/>
              </a:ext>
            </a:extLst>
          </p:cNvPr>
          <p:cNvSpPr txBox="1"/>
          <p:nvPr/>
        </p:nvSpPr>
        <p:spPr>
          <a:xfrm>
            <a:off x="5905500" y="354847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2020?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C094ABEC-2265-416A-8DF1-977587E94973}"/>
              </a:ext>
            </a:extLst>
          </p:cNvPr>
          <p:cNvSpPr/>
          <p:nvPr/>
        </p:nvSpPr>
        <p:spPr>
          <a:xfrm>
            <a:off x="6772275" y="3020947"/>
            <a:ext cx="361950" cy="1760198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96F18-80BF-4655-9167-8B92AA9DF33C}"/>
              </a:ext>
            </a:extLst>
          </p:cNvPr>
          <p:cNvSpPr txBox="1"/>
          <p:nvPr/>
        </p:nvSpPr>
        <p:spPr>
          <a:xfrm>
            <a:off x="3705224" y="4887054"/>
            <a:ext cx="3190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Working Capital Needs</a:t>
            </a:r>
          </a:p>
          <a:p>
            <a:pPr algn="ctr"/>
            <a:r>
              <a:rPr lang="en-US" sz="1100" dirty="0"/>
              <a:t>Delaying expenses, securing grants &amp; loans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750901-910F-47C3-AFCB-C79ED946062C}"/>
              </a:ext>
            </a:extLst>
          </p:cNvPr>
          <p:cNvSpPr txBox="1"/>
          <p:nvPr/>
        </p:nvSpPr>
        <p:spPr>
          <a:xfrm>
            <a:off x="7134225" y="3266347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Resilience</a:t>
            </a:r>
            <a:br>
              <a:rPr lang="en-US" sz="1600" dirty="0"/>
            </a:br>
            <a:r>
              <a:rPr lang="en-US" sz="1600" dirty="0"/>
              <a:t>Financing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7AC2AC-1961-44A3-B88D-7534E4C90164}"/>
              </a:ext>
            </a:extLst>
          </p:cNvPr>
          <p:cNvCxnSpPr>
            <a:cxnSpLocks/>
          </p:cNvCxnSpPr>
          <p:nvPr/>
        </p:nvCxnSpPr>
        <p:spPr>
          <a:xfrm>
            <a:off x="8505825" y="2912325"/>
            <a:ext cx="0" cy="1944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33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8E9D-079A-4F35-8BCC-826CA34C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Your Key Task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D5C1-7102-42EE-9A86-24DC5E21B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5"/>
                </a:solidFill>
              </a:rPr>
              <a:t>Figure out how to survive and ultimately prosper without permanently hobbling your business</a:t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Build Several Spreadsheet Scenarios – P&amp;L, Cash Flow</a:t>
            </a:r>
          </a:p>
          <a:p>
            <a:r>
              <a:rPr lang="en-US" sz="1800" dirty="0">
                <a:solidFill>
                  <a:schemeClr val="accent5"/>
                </a:solidFill>
              </a:rPr>
              <a:t>“Low Impact” - modest, short-term impacts </a:t>
            </a:r>
          </a:p>
          <a:p>
            <a:r>
              <a:rPr lang="en-US" sz="1800" dirty="0">
                <a:solidFill>
                  <a:schemeClr val="accent5"/>
                </a:solidFill>
              </a:rPr>
              <a:t>“High Impact” – larger impacts over 2-3 years </a:t>
            </a:r>
          </a:p>
          <a:p>
            <a:endParaRPr lang="en-US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Craft a strategy </a:t>
            </a:r>
            <a:r>
              <a:rPr lang="en-US" sz="2400" u="sng" dirty="0">
                <a:solidFill>
                  <a:schemeClr val="accent5"/>
                </a:solidFill>
              </a:rPr>
              <a:t>now</a:t>
            </a:r>
            <a:r>
              <a:rPr lang="en-US" sz="2400" dirty="0">
                <a:solidFill>
                  <a:schemeClr val="accent5"/>
                </a:solidFill>
              </a:rPr>
              <a:t> to lower business costs and secure necessary cash for “High Impact”, if needed</a:t>
            </a:r>
          </a:p>
          <a:p>
            <a:pPr marL="0" indent="0"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Resilience Analysis: what is your revenue threshold for long term viability?</a:t>
            </a:r>
          </a:p>
          <a:p>
            <a:pPr marL="0" indent="0"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43749"/>
      </p:ext>
    </p:extLst>
  </p:cSld>
  <p:clrMapOvr>
    <a:masterClrMapping/>
  </p:clrMapOvr>
</p:sld>
</file>

<file path=ppt/theme/theme1.xml><?xml version="1.0" encoding="utf-8"?>
<a:theme xmlns:a="http://schemas.openxmlformats.org/drawingml/2006/main" name="PPT-Basic-2016">
  <a:themeElements>
    <a:clrScheme name="Score Colors">
      <a:dk1>
        <a:srgbClr val="1A68A6"/>
      </a:dk1>
      <a:lt1>
        <a:sysClr val="window" lastClr="FFFFFF"/>
      </a:lt1>
      <a:dk2>
        <a:srgbClr val="538833"/>
      </a:dk2>
      <a:lt2>
        <a:srgbClr val="004D8F"/>
      </a:lt2>
      <a:accent1>
        <a:srgbClr val="538833"/>
      </a:accent1>
      <a:accent2>
        <a:srgbClr val="F5C51C"/>
      </a:accent2>
      <a:accent3>
        <a:srgbClr val="1F3964"/>
      </a:accent3>
      <a:accent4>
        <a:srgbClr val="2A2517"/>
      </a:accent4>
      <a:accent5>
        <a:srgbClr val="2E302F"/>
      </a:accent5>
      <a:accent6>
        <a:srgbClr val="ACC3D4"/>
      </a:accent6>
      <a:hlink>
        <a:srgbClr val="1A68A6"/>
      </a:hlink>
      <a:folHlink>
        <a:srgbClr val="1A68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SCORE-SBOs.thmx</Template>
  <TotalTime>18366</TotalTime>
  <Words>787</Words>
  <Application>Microsoft Office PowerPoint</Application>
  <PresentationFormat>On-screen Show (4:3)</PresentationFormat>
  <Paragraphs>223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ＭＳ Ｐゴシック</vt:lpstr>
      <vt:lpstr>Gill Sans MT</vt:lpstr>
      <vt:lpstr>Calibri</vt:lpstr>
      <vt:lpstr>Gill Sans</vt:lpstr>
      <vt:lpstr>Geometr415 Blk BT</vt:lpstr>
      <vt:lpstr>Verdana</vt:lpstr>
      <vt:lpstr>Wingdings</vt:lpstr>
      <vt:lpstr>PPT-Basic-2016</vt:lpstr>
      <vt:lpstr>PowerPoint Presentation</vt:lpstr>
      <vt:lpstr>PowerPoint Presentation</vt:lpstr>
      <vt:lpstr>“Cash is King”</vt:lpstr>
      <vt:lpstr>Financial Statements:  Overview</vt:lpstr>
      <vt:lpstr>Cash Flow Statement</vt:lpstr>
      <vt:lpstr>A SAMPLE CASH FLOW STATEMENT</vt:lpstr>
      <vt:lpstr>Cash Flow Forecast – Bank Balance</vt:lpstr>
      <vt:lpstr>Cash Flow Forecast – Bank Balance</vt:lpstr>
      <vt:lpstr>Your Key Task</vt:lpstr>
      <vt:lpstr>Pandemic Cash Resources</vt:lpstr>
      <vt:lpstr>Some Commercial Options</vt:lpstr>
      <vt:lpstr>Some Resources to Figure This 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Colcord</dc:creator>
  <cp:lastModifiedBy>Chris Reed</cp:lastModifiedBy>
  <cp:revision>57</cp:revision>
  <cp:lastPrinted>2015-12-30T17:02:39Z</cp:lastPrinted>
  <dcterms:created xsi:type="dcterms:W3CDTF">2016-01-09T12:16:04Z</dcterms:created>
  <dcterms:modified xsi:type="dcterms:W3CDTF">2020-05-03T16:59:18Z</dcterms:modified>
</cp:coreProperties>
</file>